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0" r:id="rId4"/>
    <p:sldId id="262" r:id="rId5"/>
    <p:sldId id="257" r:id="rId6"/>
    <p:sldId id="266" r:id="rId7"/>
    <p:sldId id="25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1FE4-4A3B-991A-EB78-57350B62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8C52A-CD72-79D4-24E0-7D567CD35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2E55C-0B89-07BD-097A-871ACBC6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B6F6-931C-9987-DED0-20CFE2D1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B118-B8C5-C68D-91C5-1D9B8E24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390D-330F-6D90-0AD3-467C40E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0D689-D1E4-C30F-6E07-CC0C291C2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11F3A-C2A1-01E7-2406-DADB6182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00BD-1390-0DBF-104D-B8463530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9DE1C-631E-6576-8E34-96E64014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E1BFB-ACF5-241D-ABC8-051F5DC15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B342F-ABBF-1AD6-C1D3-9AFFD48B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63E85-9837-4EFE-6BEA-5ACED178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18BC8-EFB3-FBB9-D6F9-64C83333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AD83-2577-A09C-3350-7C599536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CB8C-EDA8-1064-3534-C90F9327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A7FB-28C3-84A6-B518-341024D2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9E18-7106-DC11-C487-A2B8BA49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E9FA1-51FE-0537-D567-72006DA3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5005-C57C-0E80-9D25-297052A9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ACE3-297E-9D74-98DC-419AB654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8B38C-A9E5-A2A1-2991-8E02CE9A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88FB-0185-EED7-3A7F-1DAEEFEA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95F6-9094-0130-E3C7-C80AFB16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674A-F46F-B715-1AB5-E789DE50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7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C407-7FFC-7342-FFCA-08082FB0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B6E9-71AF-44FC-8EA7-28C7BE78E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57BB8-15C0-E78D-55DE-85DB9A178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2E141-9A6D-906A-CCB8-71EB5E09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9127D-B1CD-E115-7EFB-6AB4A824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D59C4-8866-E265-C722-7F8591C6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3AB0-0D0B-FE32-2AAA-17506ED5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BF12-C310-11C5-C39D-FB5441F8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A7578-E786-CF13-FB89-2D5279AF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F0F68-128B-1F6C-8ADB-019B24B2E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984BC-19C1-F212-470B-F8311C25F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ADA65-C55E-78E3-08A0-8ACECE0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D2589-AFB0-2F31-926F-C81A7EF4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35EB8-3039-5A64-C3AB-64ABE62A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0EA2-77DE-F9EB-CA69-C59BEC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54B67-F0B1-224B-7B5E-C7BBD3A1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B0312-8124-A476-6E6A-6CEAEE23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B93E0-3C35-1723-BF63-F22C440E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C4048-04FB-76DC-7AE1-B0F9C0CF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B8FF-87C7-B384-6ADB-8D925A5E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3BB87-FC15-B336-A491-4501C542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75D2-B4BA-1A1A-F541-D41EDCA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A944-E998-365F-AE53-16C73A3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98FBF-30DA-DE32-3678-EA18B5D84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53C25-E03E-21B1-4897-1543200E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E66B9-6C58-22A6-87DF-64D5514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65660-1008-7A92-D587-E06DB492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B254-AC05-D58C-0FD1-81699BA7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464-10A4-D468-FFB4-9500E6654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FE2D0-F82C-5859-00DE-219F1EE37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83302-5A90-D74F-7229-D2C7802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C90F6-67B3-0C8A-9693-0CE93C0F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C687-1AC0-236E-7740-FB8C89D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AEC11-DB32-469C-8CC3-6867E04B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9517-763E-71B2-95F0-4E692BB20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9B85-B205-84EA-DF21-36BF8A44F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28D4D-91A0-E546-9F92-AB6CAFFF96C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14785-B58F-D53B-4149-00B3491FA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F6FD-F557-435E-F41A-CB0E7F61F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03F66-B7D1-9748-B34B-887F601F8A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6259-D880-28F2-5C72-679F79DCF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Gegen die asiatische Tigermücke im Wasenboden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7C7A4-716C-53F7-133E-715654A55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Ein Überblick und Vorschlag für Massnahmen für die Bekämpfung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März 2026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iWB 56, 58, 60</a:t>
            </a:r>
          </a:p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Christine, Eric, Oli, Sabine, Philipp, Leonie, Nina, Mirjam, Emily, Attila</a:t>
            </a:r>
          </a:p>
        </p:txBody>
      </p:sp>
    </p:spTree>
    <p:extLst>
      <p:ext uri="{BB962C8B-B14F-4D97-AF65-F5344CB8AC3E}">
        <p14:creationId xmlns:p14="http://schemas.microsoft.com/office/powerpoint/2010/main" val="109706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9596-A9D6-7790-36F1-E4414454A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B34341-AC6B-0496-40AB-B3480BED6961}"/>
              </a:ext>
            </a:extLst>
          </p:cNvPr>
          <p:cNvSpPr txBox="1"/>
          <p:nvPr/>
        </p:nvSpPr>
        <p:spPr>
          <a:xfrm>
            <a:off x="412264" y="957360"/>
            <a:ext cx="111536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Aedes albopictus (</a:t>
            </a:r>
            <a:r>
              <a:rPr lang="en-US" sz="2000" dirty="0" err="1">
                <a:solidFill>
                  <a:srgbClr val="002060"/>
                </a:solidFill>
              </a:rPr>
              <a:t>asiat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Tigermücke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ist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mittlerweile</a:t>
            </a:r>
            <a:r>
              <a:rPr lang="en-US" sz="2000" dirty="0">
                <a:solidFill>
                  <a:srgbClr val="002060"/>
                </a:solidFill>
              </a:rPr>
              <a:t> in </a:t>
            </a:r>
            <a:r>
              <a:rPr lang="en-US" sz="2000" dirty="0" err="1">
                <a:solidFill>
                  <a:srgbClr val="002060"/>
                </a:solidFill>
              </a:rPr>
              <a:t>ganz</a:t>
            </a:r>
            <a:r>
              <a:rPr lang="en-US" sz="2000" dirty="0">
                <a:solidFill>
                  <a:srgbClr val="002060"/>
                </a:solidFill>
              </a:rPr>
              <a:t> Basel- Stadt </a:t>
            </a:r>
            <a:r>
              <a:rPr lang="en-US" sz="2000" dirty="0" err="1">
                <a:solidFill>
                  <a:srgbClr val="002060"/>
                </a:solidFill>
              </a:rPr>
              <a:t>verbreitet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Sticht auch tagsüber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ca. 2 Wochen Generationszeit (Ei </a:t>
            </a:r>
            <a:r>
              <a:rPr lang="en-US" sz="2000" dirty="0" err="1">
                <a:solidFill>
                  <a:srgbClr val="002060"/>
                </a:solidFill>
                <a:sym typeface="Wingdings" pitchFamily="2" charset="2"/>
              </a:rPr>
              <a:t> Adult)</a:t>
            </a:r>
            <a:endParaRPr lang="en-US" sz="2000" dirty="0" err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Milde Winter tragen zur vermehrten Verbreitung bei (zunehmend?)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Risiko für Übertragung von Infektionskrankheiten steigend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Chikungunya Fieber (Fälle in I, F (Elsass)), Gelbfieber, Denguefieber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Stadt Basel </a:t>
            </a:r>
            <a:r>
              <a:rPr lang="en-US" sz="2000" dirty="0" err="1">
                <a:solidFill>
                  <a:srgbClr val="002060"/>
                </a:solidFill>
              </a:rPr>
              <a:t>gibt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zur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Kontrolle</a:t>
            </a:r>
            <a:r>
              <a:rPr lang="en-US" sz="2000" dirty="0">
                <a:solidFill>
                  <a:srgbClr val="002060"/>
                </a:solidFill>
              </a:rPr>
              <a:t> von </a:t>
            </a:r>
            <a:r>
              <a:rPr lang="en-US" sz="2000" dirty="0" err="1">
                <a:solidFill>
                  <a:srgbClr val="002060"/>
                </a:solidFill>
              </a:rPr>
              <a:t>Larven</a:t>
            </a:r>
            <a:r>
              <a:rPr lang="en-US" sz="2000" dirty="0">
                <a:solidFill>
                  <a:srgbClr val="002060"/>
                </a:solidFill>
              </a:rPr>
              <a:t> ab (Kant. Labor, Kannenfeldstrasse 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Muss </a:t>
            </a:r>
            <a:r>
              <a:rPr lang="en-US" sz="2000" dirty="0" err="1">
                <a:solidFill>
                  <a:srgbClr val="002060"/>
                </a:solidFill>
              </a:rPr>
              <a:t>direkt</a:t>
            </a:r>
            <a:r>
              <a:rPr lang="en-US" sz="2000" dirty="0">
                <a:solidFill>
                  <a:srgbClr val="002060"/>
                </a:solidFill>
              </a:rPr>
              <a:t> in </a:t>
            </a:r>
            <a:r>
              <a:rPr lang="en-US" sz="2000" dirty="0" err="1">
                <a:solidFill>
                  <a:srgbClr val="002060"/>
                </a:solidFill>
              </a:rPr>
              <a:t>Brutstätte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Wasserbehälter</a:t>
            </a:r>
            <a:r>
              <a:rPr lang="en-US" sz="2000">
                <a:solidFill>
                  <a:srgbClr val="002060"/>
                </a:solidFill>
              </a:rPr>
              <a:t>) </a:t>
            </a:r>
            <a:r>
              <a:rPr lang="en-US" sz="2000" dirty="0" err="1">
                <a:solidFill>
                  <a:srgbClr val="002060"/>
                </a:solidFill>
              </a:rPr>
              <a:t>gegeben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werden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002060"/>
                </a:solidFill>
                <a:sym typeface="Wingdings" pitchFamily="2" charset="2"/>
              </a:rPr>
              <a:t>Brutstätte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 muss </a:t>
            </a:r>
            <a:r>
              <a:rPr lang="en-US" sz="2000" dirty="0" err="1">
                <a:solidFill>
                  <a:srgbClr val="002060"/>
                </a:solidFill>
                <a:sym typeface="Wingdings" pitchFamily="2" charset="2"/>
              </a:rPr>
              <a:t>bekannt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 sein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Nachfrage bei kant. Laboratorium: zusätzliche, individuelle Abwehrmassnahmen werden nicht unterstützt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Diverse Fallen für adulte Mücken erhältlich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Passiv/ mit Stromversorgung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Geräte für Abwehr/ Repellent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Gas/ Batterie/ Wirkstoff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8083B-0247-4DA3-4A1F-68B3DED79168}"/>
              </a:ext>
            </a:extLst>
          </p:cNvPr>
          <p:cNvSpPr txBox="1"/>
          <p:nvPr/>
        </p:nvSpPr>
        <p:spPr>
          <a:xfrm>
            <a:off x="269734" y="252418"/>
            <a:ext cx="8157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Überblick asiatische Tigermücke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9803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D44D1-5DB4-D857-AF3B-F2A90ECA2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D34AC-8155-426C-72C4-FA51C7A9DA08}"/>
              </a:ext>
            </a:extLst>
          </p:cNvPr>
          <p:cNvSpPr txBox="1"/>
          <p:nvPr/>
        </p:nvSpPr>
        <p:spPr>
          <a:xfrm>
            <a:off x="412264" y="1296157"/>
            <a:ext cx="10993022" cy="391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Kombination von Fallen und Mittel für ins Wasser (bti)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BG Mosquitaire fängt hungrige Mücken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BG GAT Fallen locken Weibchen zum Eierlegen an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Bti wird in stehende Gewässer (zB Regenwassersammler) zugegeben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Gedanke dahinter: zusammen wirken die verschiedenen Massnahmen effektiver gegen die Stechmücken selber und stoppen deren Vermehrung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Durch Ausdehnung des Fanggebiets (3 Grundstücke) bessere Abdeckung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54E03-4648-FE0C-BB52-6EA641B3C682}"/>
              </a:ext>
            </a:extLst>
          </p:cNvPr>
          <p:cNvSpPr txBox="1"/>
          <p:nvPr/>
        </p:nvSpPr>
        <p:spPr>
          <a:xfrm>
            <a:off x="269735" y="25241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Vorschlag für Massnahmen</a:t>
            </a:r>
            <a:endParaRPr lang="en-US"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201A7-54F9-EE0A-53DB-6A4734D1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93" y="1756020"/>
            <a:ext cx="774412" cy="794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90136-E9D6-D2E0-5E58-0DDB3889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93" t="39146" r="27584"/>
          <a:stretch>
            <a:fillRect/>
          </a:stretch>
        </p:blipFill>
        <p:spPr>
          <a:xfrm>
            <a:off x="7821828" y="2165631"/>
            <a:ext cx="826469" cy="960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667D43-954C-E018-314A-0A7ABEAF9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606" y="2550527"/>
            <a:ext cx="774357" cy="11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3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4DD44-C56E-C8B8-1E5D-75D2E201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280ACEC-DA1A-B672-0DC8-E2F92D49F560}"/>
              </a:ext>
            </a:extLst>
          </p:cNvPr>
          <p:cNvGrpSpPr/>
          <p:nvPr/>
        </p:nvGrpSpPr>
        <p:grpSpPr>
          <a:xfrm>
            <a:off x="534610" y="154390"/>
            <a:ext cx="9180766" cy="6437870"/>
            <a:chOff x="1376823" y="154390"/>
            <a:chExt cx="9180766" cy="6437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687569-26CF-024D-D82B-2294F5948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823" y="154390"/>
              <a:ext cx="9180766" cy="6437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77F578-34F8-D6BA-26D6-00E084A3EDA9}"/>
                </a:ext>
              </a:extLst>
            </p:cNvPr>
            <p:cNvSpPr txBox="1"/>
            <p:nvPr/>
          </p:nvSpPr>
          <p:spPr>
            <a:xfrm>
              <a:off x="4560772" y="4851987"/>
              <a:ext cx="15352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6- 8 Tage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7500AE-959A-F12C-BF51-95126E13EA84}"/>
                </a:ext>
              </a:extLst>
            </p:cNvPr>
            <p:cNvSpPr txBox="1"/>
            <p:nvPr/>
          </p:nvSpPr>
          <p:spPr>
            <a:xfrm>
              <a:off x="7378775" y="3111715"/>
              <a:ext cx="1727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7- 10 Tage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DE33A1-FDA8-8AE5-8325-0775252431FE}"/>
                </a:ext>
              </a:extLst>
            </p:cNvPr>
            <p:cNvSpPr txBox="1"/>
            <p:nvPr/>
          </p:nvSpPr>
          <p:spPr>
            <a:xfrm>
              <a:off x="2512406" y="2905780"/>
              <a:ext cx="15352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1- 2 Tage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417C93-6711-EBE6-DC28-B76DFD063E54}"/>
                </a:ext>
              </a:extLst>
            </p:cNvPr>
            <p:cNvSpPr txBox="1"/>
            <p:nvPr/>
          </p:nvSpPr>
          <p:spPr>
            <a:xfrm>
              <a:off x="4756338" y="1408758"/>
              <a:ext cx="1339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40 Tage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9C089-F42F-C5EF-FF70-1C7F54F1473E}"/>
              </a:ext>
            </a:extLst>
          </p:cNvPr>
          <p:cNvGrpSpPr/>
          <p:nvPr/>
        </p:nvGrpSpPr>
        <p:grpSpPr>
          <a:xfrm>
            <a:off x="4193196" y="4011623"/>
            <a:ext cx="1545398" cy="975497"/>
            <a:chOff x="9607407" y="2016841"/>
            <a:chExt cx="1545398" cy="975497"/>
          </a:xfrm>
        </p:grpSpPr>
        <p:sp>
          <p:nvSpPr>
            <p:cNvPr id="12" name="Multiply 11">
              <a:extLst>
                <a:ext uri="{FF2B5EF4-FFF2-40B4-BE49-F238E27FC236}">
                  <a16:creationId xmlns:a16="http://schemas.microsoft.com/office/drawing/2014/main" id="{C2C59E47-E42E-B390-3158-078FD53A42F8}"/>
                </a:ext>
              </a:extLst>
            </p:cNvPr>
            <p:cNvSpPr/>
            <p:nvPr/>
          </p:nvSpPr>
          <p:spPr>
            <a:xfrm>
              <a:off x="9607407" y="2016841"/>
              <a:ext cx="914400" cy="914400"/>
            </a:xfrm>
            <a:prstGeom prst="mathMultiply">
              <a:avLst>
                <a:gd name="adj1" fmla="val 1036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A8DE2C-47A6-17C4-6DA3-12CCE95565E4}"/>
                </a:ext>
              </a:extLst>
            </p:cNvPr>
            <p:cNvSpPr txBox="1"/>
            <p:nvPr/>
          </p:nvSpPr>
          <p:spPr>
            <a:xfrm>
              <a:off x="10286862" y="2222897"/>
              <a:ext cx="8659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bti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4514F-D553-6CCA-BE78-776D9407E03F}"/>
              </a:ext>
            </a:extLst>
          </p:cNvPr>
          <p:cNvGrpSpPr/>
          <p:nvPr/>
        </p:nvGrpSpPr>
        <p:grpSpPr>
          <a:xfrm>
            <a:off x="5124993" y="3456308"/>
            <a:ext cx="2739121" cy="975497"/>
            <a:chOff x="9607407" y="2016841"/>
            <a:chExt cx="2739121" cy="975497"/>
          </a:xfrm>
        </p:grpSpPr>
        <p:sp>
          <p:nvSpPr>
            <p:cNvPr id="16" name="Multiply 15">
              <a:extLst>
                <a:ext uri="{FF2B5EF4-FFF2-40B4-BE49-F238E27FC236}">
                  <a16:creationId xmlns:a16="http://schemas.microsoft.com/office/drawing/2014/main" id="{CDE7E837-01A8-C3C8-E4B8-40794BD7B15A}"/>
                </a:ext>
              </a:extLst>
            </p:cNvPr>
            <p:cNvSpPr/>
            <p:nvPr/>
          </p:nvSpPr>
          <p:spPr>
            <a:xfrm>
              <a:off x="9607407" y="2016841"/>
              <a:ext cx="914400" cy="914400"/>
            </a:xfrm>
            <a:prstGeom prst="mathMultiply">
              <a:avLst>
                <a:gd name="adj1" fmla="val 1036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B5ED7-D870-0E45-D4D7-AB885B37832F}"/>
                </a:ext>
              </a:extLst>
            </p:cNvPr>
            <p:cNvSpPr txBox="1"/>
            <p:nvPr/>
          </p:nvSpPr>
          <p:spPr>
            <a:xfrm>
              <a:off x="10286862" y="2222897"/>
              <a:ext cx="20596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BG GAT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E8785-444C-7129-2755-489D648F5932}"/>
              </a:ext>
            </a:extLst>
          </p:cNvPr>
          <p:cNvGrpSpPr/>
          <p:nvPr/>
        </p:nvGrpSpPr>
        <p:grpSpPr>
          <a:xfrm>
            <a:off x="3797441" y="419546"/>
            <a:ext cx="4800327" cy="975497"/>
            <a:chOff x="9607407" y="2016841"/>
            <a:chExt cx="4800327" cy="975497"/>
          </a:xfrm>
        </p:grpSpPr>
        <p:sp>
          <p:nvSpPr>
            <p:cNvPr id="19" name="Multiply 18">
              <a:extLst>
                <a:ext uri="{FF2B5EF4-FFF2-40B4-BE49-F238E27FC236}">
                  <a16:creationId xmlns:a16="http://schemas.microsoft.com/office/drawing/2014/main" id="{CA9C8A0E-F3AA-D179-74A1-A61EEF1E59A8}"/>
                </a:ext>
              </a:extLst>
            </p:cNvPr>
            <p:cNvSpPr/>
            <p:nvPr/>
          </p:nvSpPr>
          <p:spPr>
            <a:xfrm>
              <a:off x="9607407" y="2016841"/>
              <a:ext cx="914400" cy="914400"/>
            </a:xfrm>
            <a:prstGeom prst="mathMultiply">
              <a:avLst>
                <a:gd name="adj1" fmla="val 1036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F2319F-037B-333E-EA98-7EBBB84AB51D}"/>
                </a:ext>
              </a:extLst>
            </p:cNvPr>
            <p:cNvSpPr txBox="1"/>
            <p:nvPr/>
          </p:nvSpPr>
          <p:spPr>
            <a:xfrm>
              <a:off x="10286862" y="2222897"/>
              <a:ext cx="41208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BG </a:t>
              </a:r>
              <a:r>
                <a:rPr lang="en-US" sz="4400" b="1" dirty="0" err="1">
                  <a:solidFill>
                    <a:srgbClr val="FF0000"/>
                  </a:solidFill>
                </a:rPr>
                <a:t>Mosquitaire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30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828F9C-EDA8-3E23-D8CB-DC39FAAA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92" y="3429000"/>
            <a:ext cx="2971800" cy="25726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D6C518-DD88-4187-5131-28E5429B07CE}"/>
              </a:ext>
            </a:extLst>
          </p:cNvPr>
          <p:cNvSpPr txBox="1"/>
          <p:nvPr/>
        </p:nvSpPr>
        <p:spPr>
          <a:xfrm>
            <a:off x="269735" y="25241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Geräteübersicht</a:t>
            </a:r>
            <a:endParaRPr lang="en-US" sz="3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B170C-C932-B223-E2DF-49ADB6D74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429000"/>
            <a:ext cx="2762603" cy="2834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9F072B-6734-7ACE-17E8-84DD4D8540F8}"/>
              </a:ext>
            </a:extLst>
          </p:cNvPr>
          <p:cNvSpPr txBox="1"/>
          <p:nvPr/>
        </p:nvSpPr>
        <p:spPr>
          <a:xfrm>
            <a:off x="269735" y="770753"/>
            <a:ext cx="7418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Biogents BG Mosquitaire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Funktioniert bei uns gut (viele Fänge aber keine spürbare Reduktion)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Lockt hungrige Blutsauger 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Nachfüllpackungen erhältlich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CO2- Gas optional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5F4B3-DFB5-9F66-74F3-B572A78D4B6F}"/>
              </a:ext>
            </a:extLst>
          </p:cNvPr>
          <p:cNvSpPr txBox="1"/>
          <p:nvPr/>
        </p:nvSpPr>
        <p:spPr>
          <a:xfrm>
            <a:off x="7435516" y="898749"/>
            <a:ext cx="4486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Biogents GAT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Ohne Strom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Lockt Mücken nach Blutmalzeit an, welche Eier ablegen möchten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Mit Klebefläche (Christine/Eric)</a:t>
            </a:r>
          </a:p>
        </p:txBody>
      </p:sp>
    </p:spTree>
    <p:extLst>
      <p:ext uri="{BB962C8B-B14F-4D97-AF65-F5344CB8AC3E}">
        <p14:creationId xmlns:p14="http://schemas.microsoft.com/office/powerpoint/2010/main" val="33078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64695-2949-ABBA-302C-431B4E8A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D1DD69A-5D1C-F91C-E520-3B520BF47877}"/>
              </a:ext>
            </a:extLst>
          </p:cNvPr>
          <p:cNvSpPr txBox="1"/>
          <p:nvPr/>
        </p:nvSpPr>
        <p:spPr>
          <a:xfrm>
            <a:off x="269735" y="25241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Installation und Platzierung</a:t>
            </a:r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CEBE6-5CDE-69F1-7C6B-39479FFD7BAA}"/>
              </a:ext>
            </a:extLst>
          </p:cNvPr>
          <p:cNvSpPr txBox="1"/>
          <p:nvPr/>
        </p:nvSpPr>
        <p:spPr>
          <a:xfrm>
            <a:off x="568675" y="1258114"/>
            <a:ext cx="80472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 Aktiv- Falle/ Haus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Am besten an einem schattigen kühlen Platz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8 m. + 15 m = 23 m Gesamtlänge Kabel (5V)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Ev. Dach für Regenschutz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Grösstmögliche Fläche abdecken auf 3 Grundstücken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Passivfallen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12 Stück auf 3 Grundstücken verteilen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sym typeface="Wingdings" pitchFamily="2" charset="2"/>
              </a:rPr>
              <a:t>Alle 2 Wochen Karten wechseln</a:t>
            </a:r>
          </a:p>
        </p:txBody>
      </p:sp>
    </p:spTree>
    <p:extLst>
      <p:ext uri="{BB962C8B-B14F-4D97-AF65-F5344CB8AC3E}">
        <p14:creationId xmlns:p14="http://schemas.microsoft.com/office/powerpoint/2010/main" val="29980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34FCC-3978-0FE1-021C-4B14BCB5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9BB09-F1C0-351E-D2E9-994BA9EA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" y="0"/>
            <a:ext cx="10852484" cy="68503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D8400A-E6DA-F239-66BF-8BEAC454928E}"/>
              </a:ext>
            </a:extLst>
          </p:cNvPr>
          <p:cNvGrpSpPr/>
          <p:nvPr/>
        </p:nvGrpSpPr>
        <p:grpSpPr>
          <a:xfrm>
            <a:off x="3535680" y="-445481"/>
            <a:ext cx="2560320" cy="2560320"/>
            <a:chOff x="4033786" y="-303596"/>
            <a:chExt cx="2560320" cy="2560320"/>
          </a:xfrm>
        </p:grpSpPr>
        <p:sp>
          <p:nvSpPr>
            <p:cNvPr id="4" name="5-Point Star 3">
              <a:extLst>
                <a:ext uri="{FF2B5EF4-FFF2-40B4-BE49-F238E27FC236}">
                  <a16:creationId xmlns:a16="http://schemas.microsoft.com/office/drawing/2014/main" id="{52984F1C-625B-8CEC-6981-DED4E6518C49}"/>
                </a:ext>
              </a:extLst>
            </p:cNvPr>
            <p:cNvSpPr/>
            <p:nvPr/>
          </p:nvSpPr>
          <p:spPr>
            <a:xfrm>
              <a:off x="5073314" y="741948"/>
              <a:ext cx="481264" cy="46923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581830-8958-BF2B-9457-F2E01B779DC8}"/>
                </a:ext>
              </a:extLst>
            </p:cNvPr>
            <p:cNvSpPr/>
            <p:nvPr/>
          </p:nvSpPr>
          <p:spPr>
            <a:xfrm>
              <a:off x="4033786" y="-303596"/>
              <a:ext cx="2560320" cy="256032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DDDE1E-466F-5583-B996-68EA3E338877}"/>
              </a:ext>
            </a:extLst>
          </p:cNvPr>
          <p:cNvGrpSpPr/>
          <p:nvPr/>
        </p:nvGrpSpPr>
        <p:grpSpPr>
          <a:xfrm>
            <a:off x="5677125" y="962931"/>
            <a:ext cx="2560320" cy="2560320"/>
            <a:chOff x="4033786" y="-303596"/>
            <a:chExt cx="2560320" cy="2560320"/>
          </a:xfrm>
        </p:grpSpPr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CAFACBB0-4DB6-4F2D-D8AF-DCF73FB30FF8}"/>
                </a:ext>
              </a:extLst>
            </p:cNvPr>
            <p:cNvSpPr/>
            <p:nvPr/>
          </p:nvSpPr>
          <p:spPr>
            <a:xfrm>
              <a:off x="5073314" y="741948"/>
              <a:ext cx="481264" cy="46923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AC4C945-5EA8-ABD1-B908-D46671B20781}"/>
                </a:ext>
              </a:extLst>
            </p:cNvPr>
            <p:cNvSpPr/>
            <p:nvPr/>
          </p:nvSpPr>
          <p:spPr>
            <a:xfrm>
              <a:off x="4033786" y="-303596"/>
              <a:ext cx="2560320" cy="256032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D34B62-FB73-772E-F1E8-B4690A39B603}"/>
              </a:ext>
            </a:extLst>
          </p:cNvPr>
          <p:cNvGrpSpPr/>
          <p:nvPr/>
        </p:nvGrpSpPr>
        <p:grpSpPr>
          <a:xfrm>
            <a:off x="6240375" y="3540292"/>
            <a:ext cx="2560320" cy="2560320"/>
            <a:chOff x="4033786" y="-303596"/>
            <a:chExt cx="2560320" cy="2560320"/>
          </a:xfrm>
        </p:grpSpPr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910295AE-6E02-F22C-FBCD-F2C5ECFFA0F8}"/>
                </a:ext>
              </a:extLst>
            </p:cNvPr>
            <p:cNvSpPr/>
            <p:nvPr/>
          </p:nvSpPr>
          <p:spPr>
            <a:xfrm>
              <a:off x="5073314" y="741948"/>
              <a:ext cx="481264" cy="46923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0046E6-AD02-207C-8303-3686DF9E8E77}"/>
                </a:ext>
              </a:extLst>
            </p:cNvPr>
            <p:cNvSpPr/>
            <p:nvPr/>
          </p:nvSpPr>
          <p:spPr>
            <a:xfrm>
              <a:off x="4033786" y="-303596"/>
              <a:ext cx="2560320" cy="256032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377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02EED-6FC6-6671-67DC-091CDBA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F9AF69-5232-9297-0430-8254ADDE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71053"/>
              </p:ext>
            </p:extLst>
          </p:nvPr>
        </p:nvGraphicFramePr>
        <p:xfrm>
          <a:off x="643467" y="1359242"/>
          <a:ext cx="10905067" cy="4877008"/>
        </p:xfrm>
        <a:graphic>
          <a:graphicData uri="http://schemas.openxmlformats.org/drawingml/2006/table">
            <a:tbl>
              <a:tblPr firstRow="1" bandRow="1"/>
              <a:tblGrid>
                <a:gridCol w="7479681">
                  <a:extLst>
                    <a:ext uri="{9D8B030D-6E8A-4147-A177-3AD203B41FA5}">
                      <a16:colId xmlns:a16="http://schemas.microsoft.com/office/drawing/2014/main" val="4114184121"/>
                    </a:ext>
                  </a:extLst>
                </a:gridCol>
                <a:gridCol w="3425386">
                  <a:extLst>
                    <a:ext uri="{9D8B030D-6E8A-4147-A177-3AD203B41FA5}">
                      <a16:colId xmlns:a16="http://schemas.microsoft.com/office/drawing/2014/main" val="902061095"/>
                    </a:ext>
                  </a:extLst>
                </a:gridCol>
              </a:tblGrid>
              <a:tr h="3848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Einmalig/ Haus: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806372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Set BG Mosquitaire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200.00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917644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15 m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18.00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94995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 x BG GAT ( im 12er set 25.00/Stück)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100.00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231255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25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318.00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928730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518822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(CO2, Flasche separat zu mieten)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120.00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222558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99592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Jährlich: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9003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 Sachets (2 Monate/ Sachet = 6 Monate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54.00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81512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011754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Sticky cards 30x (2 Wochen/ Karte = 60 Wochen)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30.00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843778"/>
                  </a:ext>
                </a:extLst>
              </a:tr>
              <a:tr h="3848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5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84.00 CHF 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5" marR="13585" marT="13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326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6198BB-A0B8-A543-C4E8-939690015D26}"/>
              </a:ext>
            </a:extLst>
          </p:cNvPr>
          <p:cNvSpPr txBox="1"/>
          <p:nvPr/>
        </p:nvSpPr>
        <p:spPr>
          <a:xfrm>
            <a:off x="269735" y="25241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>
                <a:solidFill>
                  <a:srgbClr val="002060"/>
                </a:solidFill>
                <a:effectLst/>
                <a:latin typeface="Aptos Narrow" panose="020B0004020202020204" pitchFamily="34" charset="0"/>
              </a:rPr>
              <a:t>Kosten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5989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Breitbild</PresentationFormat>
  <Paragraphs>72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Aptos Narrow</vt:lpstr>
      <vt:lpstr>Arial</vt:lpstr>
      <vt:lpstr>Wingdings</vt:lpstr>
      <vt:lpstr>Office Theme</vt:lpstr>
      <vt:lpstr>Gegen die asiatische Tigermücke im Wasenboden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Attila Regös</dc:creator>
  <cp:lastModifiedBy>Emily Meury</cp:lastModifiedBy>
  <cp:revision>24</cp:revision>
  <dcterms:created xsi:type="dcterms:W3CDTF">2026-03-08T07:48:26Z</dcterms:created>
  <dcterms:modified xsi:type="dcterms:W3CDTF">2026-03-19T12:32:23Z</dcterms:modified>
</cp:coreProperties>
</file>